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32"/>
  </p:notesMasterIdLst>
  <p:sldIdLst>
    <p:sldId id="256" r:id="rId5"/>
    <p:sldId id="408" r:id="rId6"/>
    <p:sldId id="409" r:id="rId7"/>
    <p:sldId id="263" r:id="rId8"/>
    <p:sldId id="328" r:id="rId9"/>
    <p:sldId id="388" r:id="rId10"/>
    <p:sldId id="387" r:id="rId11"/>
    <p:sldId id="389" r:id="rId12"/>
    <p:sldId id="390" r:id="rId13"/>
    <p:sldId id="341" r:id="rId14"/>
    <p:sldId id="391" r:id="rId15"/>
    <p:sldId id="392" r:id="rId16"/>
    <p:sldId id="393" r:id="rId17"/>
    <p:sldId id="394" r:id="rId18"/>
    <p:sldId id="395" r:id="rId19"/>
    <p:sldId id="397" r:id="rId20"/>
    <p:sldId id="396" r:id="rId21"/>
    <p:sldId id="399" r:id="rId22"/>
    <p:sldId id="401" r:id="rId23"/>
    <p:sldId id="398" r:id="rId24"/>
    <p:sldId id="402" r:id="rId25"/>
    <p:sldId id="404" r:id="rId26"/>
    <p:sldId id="403" r:id="rId27"/>
    <p:sldId id="406" r:id="rId28"/>
    <p:sldId id="405" r:id="rId29"/>
    <p:sldId id="407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3D"/>
    <a:srgbClr val="FFD54F"/>
    <a:srgbClr val="FFFFFF"/>
    <a:srgbClr val="E4B429"/>
    <a:srgbClr val="FFFFAA"/>
    <a:srgbClr val="E0249A"/>
    <a:srgbClr val="0073CF"/>
    <a:srgbClr val="57068C"/>
    <a:srgbClr val="FFDB43"/>
    <a:srgbClr val="FD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92" d="100"/>
          <a:sy n="92" d="100"/>
        </p:scale>
        <p:origin x="7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06:25:5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2600 24575,'2'-23'0,"0"2"0,2-2 0,2 1 0,-1 0 0,2 0 0,11-26 0,5-14 0,42-111 0,17-64 0,-59 128 0,-15 62 0,21-63 0,-13 52 0,-2 1 0,8-78 0,0-2 0,-10 61 0,6-142 0,-19-82 0,-2 105 0,3-269-1365,0 424-5461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06:26:1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133 110 24575,'-2'35'0,"1"-26"0,0 0 0,0 0 0,1 0 0,0 0 0,1 0 0,0 0 0,0 0 0,1 0 0,0 0 0,0-1 0,6 14 0,-7-21 0,-1 0 0,0-1 0,0 1 0,1 0 0,-1-1 0,0 1 0,1 0 0,-1-1 0,0 1 0,1-1 0,-1 1 0,1-1 0,-1 1 0,1-1 0,-1 1 0,1-1 0,-1 1 0,1-1 0,0 0 0,-1 1 0,1-1 0,0 0 0,-1 0 0,1 1 0,0-1 0,-1 0 0,1 0 0,0 0 0,-1 0 0,1 0 0,0 0 0,-1 0 0,1 0 0,0 0 0,0 0 0,-1 0 0,1 0 0,0-1 0,-1 1 0,1 0 0,-1-1 0,1 1 0,0 0 0,-1-1 0,1 1 0,-1 0 0,1-1 0,-1 1 0,1-1 0,-1 1 0,1-1 0,-1 1 0,1-1 0,-1 0 0,0 1 0,1-1 0,-1 0 0,0 1 0,1-1 0,-1 0 0,0 1 0,0-1 0,0 0 0,0 1 0,0-1 0,0-1 0,9-46 0,-9 44 0,0 1 0,-1-1 0,1 0 0,-1 1 0,0-1 0,0 1 0,0-1 0,-1 1 0,1 0 0,-1 0 0,0-1 0,0 1 0,0 0 0,0 0 0,0 1 0,-1-1 0,1 0 0,-1 1 0,0 0 0,0-1 0,0 1 0,0 0 0,0 0 0,0 1 0,0-1 0,-1 1 0,1 0 0,-1-1 0,1 2 0,-1-1 0,1 0 0,-1 1 0,1-1 0,-1 1 0,0 0 0,1 0 0,-1 1 0,0-1 0,1 1 0,-1-1 0,1 1 0,-1 0 0,1 1 0,0-1 0,-1 0 0,1 1 0,0 0 0,0 0 0,0 0 0,0 0 0,0 0 0,0 1 0,-2 2 0,4-3 0,0-1 0,0 0 0,0 1 0,0-1 0,0 1 0,0 0 0,0-1 0,0 1 0,1 0 0,-1-1 0,1 1 0,-1 0 0,1 0 0,0-1 0,-1 1 0,1 0 0,0 0 0,0-1 0,0 1 0,1 0 0,-1 0 0,0 0 0,1-1 0,-1 1 0,1 0 0,-1 0 0,1-1 0,0 1 0,0-1 0,0 1 0,0-1 0,0 1 0,0-1 0,0 1 0,1-1 0,-1 0 0,0 0 0,1 0 0,-1 1 0,1-1 0,-1-1 0,1 1 0,-1 0 0,1 0 0,0-1 0,-1 1 0,1 0 0,0-1 0,0 0 0,2 1 0,0-1 0,0 0 0,0 0 0,0 0 0,-1-1 0,1 1 0,0-1 0,0 0 0,-1 0 0,1 0 0,0 0 0,-1-1 0,1 0 0,-1 1 0,0-1 0,5-4 0,-7 4 0,1 0 0,-1-1 0,1 1 0,-1-1 0,0 1 0,0-1 0,0 1 0,0-1 0,0 0 0,-1 0 0,1 1 0,-1-1 0,0 0 0,0 0 0,0 0 0,0 1 0,0-1 0,-1 0 0,1 0 0,-1 1 0,0-1 0,-1-3 0,0 2 0,1 1 0,-1-1 0,0 1 0,-1-1 0,1 1 0,-1 0 0,1 0 0,-1 0 0,-5-4 0,7 6 0,1 0 0,-1 0 0,0 1 0,0-1 0,0 0 0,1 0 0,-1 1 0,0-1 0,0 0 0,0 1 0,0-1 0,0 1 0,0 0 0,0-1 0,-1 1 0,1 0 0,0-1 0,0 1 0,0 0 0,0 0 0,0 0 0,0 0 0,-1 0 0,1 0 0,0 0 0,0 1 0,0-1 0,0 0 0,0 1 0,0-1 0,0 1 0,0-1 0,0 1 0,0-1 0,0 1 0,0-1 0,0 1 0,-1 1 0,1 1 0,-1 1 0,1 0 0,0-1 0,0 1 0,0 0 0,0 0 0,1 0 0,-1 0 0,1 0 0,0 0 0,0 0 0,0 0 0,1-1 0,1 6 0,-2-6 0,0 1 0,1-1 0,0 0 0,0 0 0,0 0 0,0 0 0,0 0 0,1 0 0,-1 0 0,1 0 0,0 0 0,0 0 0,0-1 0,0 1 0,0-1 0,1 0 0,2 3 0,-3-4 0,0 0 0,0 0 0,1 0 0,-1 0 0,1 0 0,-1-1 0,1 1 0,-1-1 0,1 1 0,-1-1 0,1 0 0,-1 0 0,1 0 0,0 0 0,-1-1 0,1 1 0,-1-1 0,1 1 0,-1-1 0,0 0 0,1 0 0,-1 0 0,0 0 0,1-1 0,-1 1 0,0-1 0,0 1 0,0-1 0,0 0 0,-1 1 0,1-1 0,0 0 0,-1 0 0,1 0 0,1-3 0,-1 1 0,0-1 0,0 1 0,0 0 0,0-1 0,-1 1 0,0-1 0,0 1 0,0-1 0,0 1 0,-1-1 0,0 0 0,0 1 0,0-1 0,-1 0 0,1 1 0,-1-1 0,0 1 0,-3-9 0,4 12 0,-1 0 0,1 0 0,0 1 0,-1-1 0,1 0 0,-1 0 0,1 1 0,-1-1 0,1 0 0,-1 1 0,0-1 0,1 1 0,-1-1 0,0 1 0,1-1 0,-1 1 0,0-1 0,1 1 0,-1 0 0,0-1 0,0 1 0,0 0 0,1 0 0,-1-1 0,0 1 0,0 0 0,0 0 0,0 0 0,1 0 0,-1 0 0,0 0 0,0 0 0,0 1 0,0-1 0,1 0 0,-1 0 0,0 1 0,0-1 0,0 0 0,1 1 0,-1-1 0,0 1 0,0 0 0,-1 0 0,1 0 0,-1 0 0,1 0 0,0 0 0,-1 1 0,1-1 0,0 0 0,0 1 0,0-1 0,0 1 0,0 0 0,0-1 0,0 1 0,0 0 0,1-1 0,-1 1 0,1 0 0,-1 0 0,0 2 0,1 6 0,1 0 0,0 0 0,0 1 0,1-1 0,5 18 0,-7-26 0,1 0 0,-1-1 0,1 1 0,0 0 0,0-1 0,0 1 0,0-1 0,0 1 0,0-1 0,0 1 0,0-1 0,0 0 0,1 1 0,-1-1 0,1 0 0,-1 0 0,1 0 0,-1 0 0,1 0 0,0 0 0,-1-1 0,1 1 0,0 0 0,-1-1 0,1 1 0,0-1 0,0 0 0,0 0 0,0 0 0,-1 0 0,1 0 0,0 0 0,0 0 0,0 0 0,-1-1 0,1 1 0,0-1 0,0 1 0,-1-1 0,1 0 0,1-1 0,-1 1 0,0 0 0,-1-1 0,1 0 0,-1 1 0,0-1 0,1 0 0,-1 0 0,0 0 0,0 0 0,0 0 0,0 0 0,-1 0 0,1 0 0,0 0 0,-1 0 0,0 0 0,1 0 0,-1-1 0,0 1 0,0 0 0,0 0 0,0 0 0,-1 0 0,0-5 0,0 2 0,1 0 0,-1-1 0,0 1 0,-1 0 0,1 0 0,-1 0 0,0 0 0,0 0 0,-5-6 0,1 4 0,0 0 0,-1 0 0,0 1 0,0-1 0,-15-8 0,20 13 0,-1 1 0,1-1 0,-1 1 0,0 0 0,1 0 0,-1 1 0,0-1 0,1 0 0,-1 1 0,0 0 0,0-1 0,1 1 0,-1 0 0,0 1 0,0-1 0,1 0 0,-1 1 0,0-1 0,0 1 0,1 0 0,-1 0 0,1 0 0,-1 0 0,-4 4 0,4-3 0,0 1 0,1 0 0,-1 0 0,1 0 0,0 0 0,0 0 0,0 1 0,0-1 0,0 1 0,1-1 0,0 1 0,-1 0 0,1 0 0,1-1 0,-1 1 0,0 0 0,1 0 0,0 0 0,0 0 0,0 0 0,0-1 0,1 1 0,1 4 0,-1-1 0,0 1 0,0-1 0,1 0 0,0 0 0,1 0 0,0 0 0,0 0 0,0-1 0,1 1 0,0-1 0,5 7 0,-6-11 0,0 1 0,-1-1 0,1 0 0,0 0 0,0 0 0,0 0 0,1-1 0,-1 1 0,0-1 0,0 0 0,1 0 0,-1 0 0,1 0 0,-1-1 0,1 1 0,-1-1 0,1 0 0,-1 0 0,1 0 0,0-1 0,-1 1 0,1-1 0,-1 0 0,0 0 0,1 0 0,-1 0 0,0-1 0,0 1 0,1-1 0,-1 0 0,0 0 0,-1 0 0,1 0 0,0-1 0,-1 1 0,1-1 0,-1 1 0,0-1 0,1 0 0,-1 0 0,-1 0 0,1 0 0,0 0 0,-1 0 0,0-1 0,2-3 0,-1 0 0,0-1 0,0 1 0,-1 0 0,0 0 0,0-1 0,-1 1 0,0 0 0,0-1 0,-1 1 0,0 0 0,0-1 0,-1 1 0,0 0 0,0 0 0,0 0 0,-1 0 0,0 1 0,-1-1 0,1 1 0,-1-1 0,0 1 0,-1 0 0,0 1 0,0-1 0,0 1 0,0 0 0,-1 0 0,0 1 0,0 0 0,0 0 0,-10-5 0,12 8 0,0-1 0,0 1 0,0 0 0,0 0 0,-1 1 0,1-1 0,0 1 0,0 0 0,-1 0 0,1 0 0,0 1 0,0 0 0,-1-1 0,1 2 0,0-1 0,0 0 0,0 1 0,0 0 0,0-1 0,1 2 0,-1-1 0,0 0 0,1 1 0,0 0 0,-1-1 0,1 1 0,0 0 0,1 1 0,-1-1 0,0 1 0,1-1 0,0 1 0,0 0 0,0 0 0,0-1 0,1 1 0,-1 1 0,1-1 0,0 0 0,0 0 0,1 0 0,-1 1 0,1 6 0,0-5 0,1 0 0,0-1 0,0 1 0,0-1 0,0 1 0,1-1 0,0 0 0,0 0 0,1 0 0,-1 0 0,1 0 0,0 0 0,0 0 0,1-1 0,-1 0 0,1 0 0,8 7 0,-8-8 0,-1-1 0,0 0 0,1 0 0,0 0 0,-1 0 0,1 0 0,0-1 0,0 0 0,0 0 0,0 0 0,0 0 0,0-1 0,0 1 0,0-1 0,0 0 0,1 0 0,-1-1 0,0 1 0,0-1 0,0 0 0,0 0 0,0 0 0,-1-1 0,8-2 0,-8 2 0,1-1 0,-1 1 0,0 0 0,0-1 0,-1 1 0,1-1 0,0 0 0,-1 0 0,1 0 0,-1 0 0,0-1 0,0 1 0,-1-1 0,1 1 0,-1-1 0,1 1 0,-1-1 0,0 0 0,0 0 0,-1 1 0,1-1 0,-1 0 0,0 0 0,0 0 0,0 0 0,-1 0 0,1 1 0,-1-1 0,0 0 0,0 0 0,0 1 0,0-1 0,-3-4 0,0 2 0,-1 1 0,1 0 0,-1 0 0,0 0 0,0 0 0,0 1 0,-1 0 0,1 0 0,-1 1 0,-10-5 0,13 6 0,0 1 0,1-1 0,-1 1 0,0 0 0,-1 0 0,1 0 0,0 0 0,0 1 0,0-1 0,0 1 0,-1 0 0,1 0 0,0 0 0,0 0 0,0 1 0,-1-1 0,1 1 0,0 0 0,0 0 0,0 0 0,0 0 0,0 0 0,0 1 0,-3 1 0,2 2 0,1-1 0,-1 0 0,1 1 0,0-1 0,0 1 0,1 0 0,-1 0 0,1 0 0,0 0 0,1 0 0,-1 1 0,1-1 0,0 0 0,0 11 0,0 5 0,0 1 0,4 29 0,-3-49 0,1 1 0,-1-1 0,0 0 0,1 1 0,-1-1 0,1 0 0,0 1 0,0-1 0,0 0 0,0 0 0,0 0 0,0 0 0,1 0 0,-1 0 0,1 0 0,-1 0 0,1 0 0,0-1 0,-1 1 0,1-1 0,0 1 0,0-1 0,3 2 0,-1-2 0,0 1 0,1-1 0,0 0 0,-1 0 0,1-1 0,-1 1 0,1-1 0,0 0 0,-1 0 0,1 0 0,6-2 0,3-1 0,0 0 0,0-1 0,0-1 0,0 0 0,-1-1 0,24-14 0,-34 16 7,1 1 0,-1-1-1,0 0 1,0 0 0,-1 0-1,1 0 1,-1 0-1,0 0 1,0-1 0,0 1-1,0-1 1,-1 0 0,0 1-1,0-1 1,0 0 0,-1 0-1,1-9 1,-1 11-49,0 1-1,0-1 1,1 1-1,-1-1 1,-1 1-1,1-1 1,0 1 0,-1-1-1,1 1 1,-1-1-1,0 1 1,0 0-1,0-1 1,0 1 0,0 0-1,0 0 1,-1-1-1,1 1 1,-1 0-1,1 0 1,-1 1 0,0-1-1,0 0 1,0 1-1,0-1 1,0 1-1,0-1 1,0 1 0,0 0-1,-1 0 1,1 0-1,-1 0 1,1 0-1,-5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0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 userDrawn="1"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42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  <p:sldLayoutId id="214748372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5.xml"/><Relationship Id="rId7" Type="http://schemas.openxmlformats.org/officeDocument/2006/relationships/customXml" Target="../ink/ink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80.png"/><Relationship Id="rId4" Type="http://schemas.openxmlformats.org/officeDocument/2006/relationships/image" Target="../media/image26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40" y="507246"/>
            <a:ext cx="10326096" cy="1777108"/>
          </a:xfrm>
        </p:spPr>
        <p:txBody>
          <a:bodyPr/>
          <a:lstStyle/>
          <a:p>
            <a:r>
              <a:rPr lang="en-CA" dirty="0"/>
              <a:t>Precomputed Harpsichord Synthesis</a:t>
            </a:r>
            <a:br>
              <a:rPr lang="en-US" dirty="0"/>
            </a:br>
            <a:r>
              <a:rPr lang="en-CA" sz="3200" dirty="0"/>
              <a:t>using a Physically-Inspired Signal Processing Framework</a:t>
            </a:r>
            <a:br>
              <a:rPr lang="en-CA" sz="3200" dirty="0"/>
            </a:br>
            <a:r>
              <a:rPr lang="en-US" sz="2400" dirty="0"/>
              <a:t>after </a:t>
            </a:r>
            <a:r>
              <a:rPr lang="en-US" sz="2400" dirty="0" err="1"/>
              <a:t>Valimaki</a:t>
            </a:r>
            <a:r>
              <a:rPr lang="en-US" sz="2400" dirty="0"/>
              <a:t> </a:t>
            </a:r>
            <a:r>
              <a:rPr lang="en-CA" sz="2400" dirty="0"/>
              <a:t>et al. [2004]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0"/>
            <a:ext cx="5486243" cy="1068577"/>
          </a:xfrm>
        </p:spPr>
        <p:txBody>
          <a:bodyPr>
            <a:noAutofit/>
          </a:bodyPr>
          <a:lstStyle/>
          <a:p>
            <a:r>
              <a:rPr lang="en-US" dirty="0"/>
              <a:t>Zane Wang,</a:t>
            </a:r>
            <a:br>
              <a:rPr lang="en-US" dirty="0"/>
            </a:br>
            <a:r>
              <a:rPr lang="en-US" dirty="0"/>
              <a:t>Cheriton School of Computer Science</a:t>
            </a:r>
          </a:p>
          <a:p>
            <a:r>
              <a:rPr lang="en-US" dirty="0"/>
              <a:t>Computer Graphics Lab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4/4/2024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E6CD1-F3E2-4A48-C6EA-1F7FDCB0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31" y="2112197"/>
            <a:ext cx="5798012" cy="41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DEA-B3A8-04C5-0296-605ED885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9BF5-6AF0-B762-FF4C-41BDB92F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Valimaki</a:t>
            </a:r>
            <a:r>
              <a:rPr lang="en-US" dirty="0"/>
              <a:t> et al. -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C5AD-7835-809A-1BFF-E0C66103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E43A9-75E8-499A-36A0-01B4DC29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5397-630D-2C4D-B920-E63BF94E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330034"/>
            <a:ext cx="11569729" cy="5154655"/>
          </a:xfrm>
        </p:spPr>
        <p:txBody>
          <a:bodyPr>
            <a:normAutofit/>
          </a:bodyPr>
          <a:lstStyle/>
          <a:p>
            <a:r>
              <a:rPr lang="en-US" dirty="0"/>
              <a:t>Synthesize harpsichord sounds using a physical model fit to measured data</a:t>
            </a:r>
          </a:p>
          <a:p>
            <a:r>
              <a:rPr lang="en-US" dirty="0"/>
              <a:t>Include acoustic effects that arise from the instrument’s anatomy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Harpsichord action diagram">
            <a:extLst>
              <a:ext uri="{FF2B5EF4-FFF2-40B4-BE49-F238E27FC236}">
                <a16:creationId xmlns:a16="http://schemas.microsoft.com/office/drawing/2014/main" id="{8322BC7F-1644-1C1C-9C07-FF873980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0" y="2353030"/>
            <a:ext cx="8584276" cy="3750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EF2F0-B9FE-EF79-20D4-AC85F55CB9E9}"/>
              </a:ext>
            </a:extLst>
          </p:cNvPr>
          <p:cNvSpPr/>
          <p:nvPr/>
        </p:nvSpPr>
        <p:spPr>
          <a:xfrm>
            <a:off x="3779237" y="3066119"/>
            <a:ext cx="4854459" cy="79838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541E15-1DBF-D701-7E90-3F9217841919}"/>
              </a:ext>
            </a:extLst>
          </p:cNvPr>
          <p:cNvSpPr/>
          <p:nvPr/>
        </p:nvSpPr>
        <p:spPr>
          <a:xfrm>
            <a:off x="2962097" y="2721476"/>
            <a:ext cx="1012295" cy="899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rawing of a rectangular object&#10;&#10;Description automatically generated">
            <a:extLst>
              <a:ext uri="{FF2B5EF4-FFF2-40B4-BE49-F238E27FC236}">
                <a16:creationId xmlns:a16="http://schemas.microsoft.com/office/drawing/2014/main" id="{F39C34BD-A518-9686-5191-058B39C3D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58" y="2721476"/>
            <a:ext cx="3163119" cy="28099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60103F-AECE-96E2-9E8F-E49282848043}"/>
              </a:ext>
            </a:extLst>
          </p:cNvPr>
          <p:cNvSpPr/>
          <p:nvPr/>
        </p:nvSpPr>
        <p:spPr>
          <a:xfrm>
            <a:off x="8844158" y="2462907"/>
            <a:ext cx="3163120" cy="3065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ADEA-B3A8-04C5-0296-605ED885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9BF5-6AF0-B762-FF4C-41BDB92F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Harpsichord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C5AD-7835-809A-1BFF-E0C66103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E43A9-75E8-499A-36A0-01B4DC29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99C098-F384-6BF7-1A51-56F2609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628"/>
            <a:ext cx="12192000" cy="39507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E429FB-72A0-AACB-5FBF-1A8A03C0D09C}"/>
              </a:ext>
            </a:extLst>
          </p:cNvPr>
          <p:cNvSpPr/>
          <p:nvPr/>
        </p:nvSpPr>
        <p:spPr>
          <a:xfrm>
            <a:off x="1378492" y="1778254"/>
            <a:ext cx="1888535" cy="200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69014-4365-717F-6C2A-01F307988A0E}"/>
              </a:ext>
            </a:extLst>
          </p:cNvPr>
          <p:cNvSpPr/>
          <p:nvPr/>
        </p:nvSpPr>
        <p:spPr>
          <a:xfrm>
            <a:off x="5008522" y="1594456"/>
            <a:ext cx="1640407" cy="1089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D15B52-6EC2-880A-2BFA-327A6A69B1B5}"/>
              </a:ext>
            </a:extLst>
          </p:cNvPr>
          <p:cNvSpPr/>
          <p:nvPr/>
        </p:nvSpPr>
        <p:spPr>
          <a:xfrm>
            <a:off x="4797516" y="2920301"/>
            <a:ext cx="1185141" cy="466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DBFEE-3234-CBAA-834F-609EEEC6CA92}"/>
              </a:ext>
            </a:extLst>
          </p:cNvPr>
          <p:cNvSpPr/>
          <p:nvPr/>
        </p:nvSpPr>
        <p:spPr>
          <a:xfrm>
            <a:off x="6648929" y="3633549"/>
            <a:ext cx="1750685" cy="1002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D65-7025-942C-0178-3622BB00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877441"/>
            <a:ext cx="11569729" cy="4130840"/>
          </a:xfrm>
        </p:spPr>
        <p:txBody>
          <a:bodyPr/>
          <a:lstStyle/>
          <a:p>
            <a:r>
              <a:rPr lang="en-US" dirty="0"/>
              <a:t>The excitation signal input is acquired from a real harpsichord</a:t>
            </a:r>
          </a:p>
          <a:p>
            <a:pPr lvl="1"/>
            <a:r>
              <a:rPr lang="en-US" dirty="0"/>
              <a:t>Extracted from a recording of a plectrum hitting one of the strings</a:t>
            </a:r>
          </a:p>
          <a:p>
            <a:pPr lvl="1"/>
            <a:r>
              <a:rPr lang="en-US" dirty="0"/>
              <a:t>This signal should contain all the energy that is input to the system</a:t>
            </a:r>
          </a:p>
          <a:p>
            <a:pPr lvl="2"/>
            <a:r>
              <a:rPr lang="en-US" dirty="0"/>
              <a:t>Physical model: simulate energy transfer &amp; string oscillation with delay lines and other filters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4D59E-5136-87B9-7B28-CA946DD42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67"/>
          <a:stretch/>
        </p:blipFill>
        <p:spPr>
          <a:xfrm>
            <a:off x="6740827" y="505864"/>
            <a:ext cx="5321953" cy="1371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720AB7-2208-5E0D-25AF-FB48293A11F5}"/>
              </a:ext>
            </a:extLst>
          </p:cNvPr>
          <p:cNvSpPr/>
          <p:nvPr/>
        </p:nvSpPr>
        <p:spPr>
          <a:xfrm>
            <a:off x="7185996" y="626182"/>
            <a:ext cx="1044484" cy="1040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4008-C359-E6E6-4126-A2FC7CD3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314E-A535-63F6-D89A-5297664B0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Arguably the most important part of the model</a:t>
            </a:r>
          </a:p>
          <a:p>
            <a:r>
              <a:rPr lang="en-US" dirty="0"/>
              <a:t>At its core, it is a feedback delay line just like with Karplus-Strong</a:t>
            </a:r>
          </a:p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A one-pole filter strengthens low-pass characteristics</a:t>
            </a:r>
          </a:p>
          <a:p>
            <a:pPr lvl="2"/>
            <a:r>
              <a:rPr lang="en-US" dirty="0"/>
              <a:t>Stronger attack &amp; faster decay</a:t>
            </a:r>
          </a:p>
          <a:p>
            <a:pPr lvl="1"/>
            <a:r>
              <a:rPr lang="en-US" dirty="0"/>
              <a:t>A ripple (feedforward comb) filter selectively suppresses certain harmonics</a:t>
            </a:r>
          </a:p>
          <a:p>
            <a:pPr lvl="2"/>
            <a:r>
              <a:rPr lang="en-US" dirty="0"/>
              <a:t>Allows for a very close fit to measured data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allpass</a:t>
            </a:r>
            <a:r>
              <a:rPr lang="en-US" dirty="0"/>
              <a:t> filter accounts for dispersion (phase incoherence of partials)</a:t>
            </a:r>
          </a:p>
          <a:p>
            <a:pPr lvl="2"/>
            <a:r>
              <a:rPr lang="en-US" dirty="0"/>
              <a:t>Caused by string stiffness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C66B-AD91-AB7A-37FC-F531EC6B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1F401-C9C6-A716-7D4D-4C259A03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9A576-1E62-587D-5FD7-73875461F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7243989" y="501026"/>
            <a:ext cx="4948011" cy="1371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FBC37-52D1-A9A8-DD0A-E0BFB91AB0A7}"/>
              </a:ext>
            </a:extLst>
          </p:cNvPr>
          <p:cNvSpPr/>
          <p:nvPr/>
        </p:nvSpPr>
        <p:spPr>
          <a:xfrm>
            <a:off x="8665028" y="1039923"/>
            <a:ext cx="614438" cy="396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8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E11C-77D9-AE23-4644-FCABF190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Block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AEE7C-2986-F697-2646-D69341D5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CD373-7A49-F452-111A-C3908001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F5B68-D11E-4BEA-AD81-20492858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75"/>
            <a:ext cx="12192000" cy="42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6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FA5-AE87-A7DF-0BE2-076595779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authors provide the transfer function of the loss filter (one-pole + feedforward comb):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transfer function gives the ratio of the Z-transforms of the incoming and outgoing signals</a:t>
                </a:r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notation refers to a delay of </a:t>
                </a:r>
                <a:r>
                  <a:rPr lang="en-US" i="1" dirty="0"/>
                  <a:t>n</a:t>
                </a:r>
                <a:r>
                  <a:rPr lang="en-US" dirty="0"/>
                  <a:t>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FA5-AE87-A7DF-0BE2-076595779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4" t="-1061"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4C48-774D-3388-D1BB-EA21A40AD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0" r="26571"/>
          <a:stretch/>
        </p:blipFill>
        <p:spPr>
          <a:xfrm>
            <a:off x="3860288" y="1884352"/>
            <a:ext cx="3455423" cy="15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CFA5-AE87-A7DF-0BE2-07659577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45554"/>
            <a:ext cx="11569729" cy="4434404"/>
          </a:xfrm>
        </p:spPr>
        <p:txBody>
          <a:bodyPr>
            <a:normAutofit/>
          </a:bodyPr>
          <a:lstStyle/>
          <a:p>
            <a:r>
              <a:rPr lang="en-US" dirty="0"/>
              <a:t>The transfer function gives the ratio of the z-transforms of the incoming and outgoing signals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Inverse z-transform gives us the </a:t>
            </a:r>
            <a:r>
              <a:rPr lang="en-US" b="1" dirty="0"/>
              <a:t>difference equation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y[n] and x[n] are the nth samples in the output and input, respectively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4C48-774D-3388-D1BB-EA21A40AD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0" r="26571"/>
          <a:stretch/>
        </p:blipFill>
        <p:spPr>
          <a:xfrm>
            <a:off x="9158511" y="555080"/>
            <a:ext cx="2439423" cy="1090474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$\Rightarrow \frac{Y(z)}{X(z)} = b \frac{r + z^{-R}}{1 + az^{-1}} \Rightarrow Y(z)(1 + az^{-1}) = b(r + z^{-R})X(z) $$&#10;&#10;&#10;\end{document}" title="IguanaTex Bitmap Display">
            <a:extLst>
              <a:ext uri="{FF2B5EF4-FFF2-40B4-BE49-F238E27FC236}">
                <a16:creationId xmlns:a16="http://schemas.microsoft.com/office/drawing/2014/main" id="{CBAB8581-F15E-66CD-3FCD-2B1FDE0C64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14" y="2718611"/>
            <a:ext cx="7853727" cy="744228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$$\Rightarrow y[n] + ay[n-1] = brx[n] + bx[n - R]$$&#10;$$\Rightarrow y[n] = brx[n] + bx[n - R] - ay[n-1]$$&#10;&#10;&#10;\end{document}" title="IguanaTex Bitmap Display">
            <a:extLst>
              <a:ext uri="{FF2B5EF4-FFF2-40B4-BE49-F238E27FC236}">
                <a16:creationId xmlns:a16="http://schemas.microsoft.com/office/drawing/2014/main" id="{BB11EC43-4F12-D23A-40B9-E108B07DD2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14" y="4367100"/>
            <a:ext cx="5246180" cy="8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2744-ABAF-78E2-D2AE-9AD4D71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CFA5-AE87-A7DF-0BE2-07659577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645554"/>
            <a:ext cx="11569729" cy="4434404"/>
          </a:xfrm>
        </p:spPr>
        <p:txBody>
          <a:bodyPr>
            <a:normAutofit/>
          </a:bodyPr>
          <a:lstStyle/>
          <a:p>
            <a:r>
              <a:rPr lang="en-US" dirty="0"/>
              <a:t>That gives us the output of the loss filter: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9314F-1C43-2A09-68BC-D8046CD3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5445-7770-8947-AC81-4858E9E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7" name="Picture 26" descr="\documentclass{article}&#10;\usepackage{amsmath}&#10;\pagestyle{empty}&#10;\begin{document}&#10;&#10;$$\Rightarrow l[n] = brx[n] + bx[n - R] - al[n-1]$$&#10;&#10;&#10;\end{document}" title="IguanaTex Bitmap Display">
            <a:extLst>
              <a:ext uri="{FF2B5EF4-FFF2-40B4-BE49-F238E27FC236}">
                <a16:creationId xmlns:a16="http://schemas.microsoft.com/office/drawing/2014/main" id="{519513DA-4536-BCF7-C72C-0600162DF7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19" y="1428338"/>
            <a:ext cx="5118180" cy="305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F70ED2-2649-D5CF-AC1F-5B3D287F3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21" r="19342" b="20188"/>
          <a:stretch/>
        </p:blipFill>
        <p:spPr>
          <a:xfrm>
            <a:off x="2099276" y="2160975"/>
            <a:ext cx="7283117" cy="3403562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$l[n]$$&#10;&#10;&#10;\end{document}" title="IguanaTex Bitmap Display">
            <a:extLst>
              <a:ext uri="{FF2B5EF4-FFF2-40B4-BE49-F238E27FC236}">
                <a16:creationId xmlns:a16="http://schemas.microsoft.com/office/drawing/2014/main" id="{5D484B5F-C0C0-E6B6-A5B4-94F3CF2F8B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9" y="5514517"/>
            <a:ext cx="400458" cy="3053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A71D53-79B0-D04D-98C9-F9AE5454AE21}"/>
              </a:ext>
            </a:extLst>
          </p:cNvPr>
          <p:cNvSpPr/>
          <p:nvPr/>
        </p:nvSpPr>
        <p:spPr>
          <a:xfrm>
            <a:off x="5267591" y="2612568"/>
            <a:ext cx="3475356" cy="2809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1F88D33-E9CC-6ABE-A2EA-D81B04A772CF}"/>
                  </a:ext>
                </a:extLst>
              </p14:cNvPr>
              <p14:cNvContentPartPr/>
              <p14:nvPr/>
            </p14:nvContentPartPr>
            <p14:xfrm rot="394855">
              <a:off x="4922984" y="4520037"/>
              <a:ext cx="136422" cy="936163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1F88D33-E9CC-6ABE-A2EA-D81B04A772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394855">
                <a:off x="4913985" y="4511035"/>
                <a:ext cx="154060" cy="953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4871E0-7D59-5E32-55F8-A30AA9F70078}"/>
                  </a:ext>
                </a:extLst>
              </p14:cNvPr>
              <p14:cNvContentPartPr/>
              <p14:nvPr/>
            </p14:nvContentPartPr>
            <p14:xfrm>
              <a:off x="5098043" y="4437146"/>
              <a:ext cx="92160" cy="10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4871E0-7D59-5E32-55F8-A30AA9F700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9043" y="4428506"/>
                <a:ext cx="109800" cy="117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87A173A1-0286-359B-7BD8-2BEDB9A1B2E1}"/>
              </a:ext>
            </a:extLst>
          </p:cNvPr>
          <p:cNvSpPr/>
          <p:nvPr/>
        </p:nvSpPr>
        <p:spPr>
          <a:xfrm>
            <a:off x="4264960" y="5461154"/>
            <a:ext cx="673768" cy="460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04BF-7969-4783-9AE4-666143BE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Loss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D098-A397-49B3-FBC5-67D27E98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5D091-91CD-D7A3-D941-CC31E799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E490D-5129-10C1-2ADF-11D4D301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7" y="1330035"/>
            <a:ext cx="8765316" cy="47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04BF-7969-4783-9AE4-666143BE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Loss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D098-A397-49B3-FBC5-67D27E98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5D091-91CD-D7A3-D941-CC31E799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30EF-4301-3A1B-D1CA-0A5FAB1F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91" y="434108"/>
            <a:ext cx="4817696" cy="58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2602-212E-070B-5DCF-F0234996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FF4-E6A0-554E-5940-341EBF62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6344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harpsichord is a </a:t>
            </a:r>
            <a:r>
              <a:rPr lang="en-US" b="1" dirty="0"/>
              <a:t>keyed string instrument </a:t>
            </a:r>
            <a:r>
              <a:rPr lang="en-US" dirty="0"/>
              <a:t>dating back to the early Renaissance</a:t>
            </a:r>
          </a:p>
          <a:p>
            <a:r>
              <a:rPr lang="en-US" dirty="0"/>
              <a:t>Frequently featured in Baroque music:</a:t>
            </a:r>
          </a:p>
          <a:p>
            <a:pPr lvl="1"/>
            <a:r>
              <a:rPr lang="en-US" dirty="0"/>
              <a:t>as a solo instrument (J.S. Bach, Domenico Scarlatti, etc.)</a:t>
            </a:r>
          </a:p>
          <a:p>
            <a:pPr lvl="1"/>
            <a:r>
              <a:rPr lang="en-US" dirty="0"/>
              <a:t>as a part of the Basso Continuo group in a chamber setting</a:t>
            </a:r>
          </a:p>
          <a:p>
            <a:pPr lvl="1"/>
            <a:r>
              <a:rPr lang="en-US" dirty="0"/>
              <a:t>or as an accompanying instrument to another solo musician</a:t>
            </a:r>
          </a:p>
          <a:p>
            <a:pPr lvl="1"/>
            <a:r>
              <a:rPr lang="en-US" dirty="0"/>
              <a:t>More modern examples:</a:t>
            </a:r>
          </a:p>
          <a:p>
            <a:pPr lvl="2"/>
            <a:r>
              <a:rPr lang="en-US" dirty="0"/>
              <a:t>OST from Baldur’s Gate III, Dark Souls, Genshin Impact, and many others all feature the harpsichord</a:t>
            </a:r>
          </a:p>
          <a:p>
            <a:pPr lvl="2"/>
            <a:r>
              <a:rPr lang="en-US" dirty="0"/>
              <a:t>Associated with medieval fantasy, gothic settings</a:t>
            </a:r>
          </a:p>
          <a:p>
            <a:r>
              <a:rPr lang="en-US" dirty="0"/>
              <a:t>The harpsichord is </a:t>
            </a:r>
            <a:r>
              <a:rPr lang="en-US" b="1" dirty="0"/>
              <a:t>played</a:t>
            </a:r>
            <a:r>
              <a:rPr lang="en-US" dirty="0"/>
              <a:t> </a:t>
            </a:r>
            <a:r>
              <a:rPr lang="en-US" b="1" dirty="0"/>
              <a:t>by depressing the keys</a:t>
            </a:r>
            <a:r>
              <a:rPr lang="en-US" dirty="0"/>
              <a:t>, which lifts a </a:t>
            </a:r>
            <a:r>
              <a:rPr lang="en-US" i="1" dirty="0"/>
              <a:t>plectrum </a:t>
            </a:r>
            <a:r>
              <a:rPr lang="en-US" dirty="0"/>
              <a:t>to pluck the strings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34038-9E33-F570-7DED-9D599927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80E34-6E3E-56CB-5ACF-8DBDD55A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C023-3B35-D205-FE99-84446572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Filter – Signal Processing 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3B73-929F-4BFE-9289-F5B3517651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Continuing the process for the rest of the feedback loop, we take the output of the loss filter and put it through a delay line (length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), fractional delay filter, and all-pass filter</a:t>
                </a:r>
              </a:p>
              <a:p>
                <a:r>
                  <a:rPr lang="en-US" dirty="0"/>
                  <a:t>Total delay </a:t>
                </a:r>
                <a:r>
                  <a:rPr lang="en-US" i="1" dirty="0"/>
                  <a:t>L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𝒇𝒓𝒆𝒒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i="1" dirty="0"/>
                  <a:t>R </a:t>
                </a:r>
                <a:r>
                  <a:rPr lang="en-US" dirty="0"/>
                  <a:t>is the ripple filter delay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933B73-929F-4BFE-9289-F5B351765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4" t="-1061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E68B2-A2FC-1283-82F0-D600CC4D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C7EA9-3BD6-4C14-F5EF-4C0EDE69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1F914-5688-431F-9BCE-298BB16E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29" y="2342162"/>
            <a:ext cx="7581979" cy="37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A51E-D35A-93C0-1719-C8F74A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Soundbox Reverb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88B74-002B-7D95-E5A0-E5CAD98D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with a modified FDN </a:t>
            </a:r>
          </a:p>
          <a:p>
            <a:pPr marL="0" indent="0">
              <a:buNone/>
            </a:pPr>
            <a:r>
              <a:rPr lang="en-US" dirty="0"/>
              <a:t>    reverb algorithm</a:t>
            </a:r>
          </a:p>
          <a:p>
            <a:r>
              <a:rPr lang="en-US" dirty="0"/>
              <a:t>Cascaded delay lines combined with loss filters simulate the “echo-y” effects of a very small room (which is what the soundboard effectively is)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C07D4-2202-5C4D-05EF-B46535B5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CB6AD-38FA-E830-4F05-3917066A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E4E6C-1082-3881-965E-A0CF7DC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6165094" y="434108"/>
            <a:ext cx="4948011" cy="1371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79EF16-29FE-77D1-F9CF-8A2B0B780E61}"/>
              </a:ext>
            </a:extLst>
          </p:cNvPr>
          <p:cNvSpPr/>
          <p:nvPr/>
        </p:nvSpPr>
        <p:spPr>
          <a:xfrm>
            <a:off x="9148838" y="1422834"/>
            <a:ext cx="614438" cy="396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F8FC6-13C5-BA0F-2DC9-44EF9D16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5" y="3429000"/>
            <a:ext cx="8679542" cy="28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6D03-86DE-F761-498F-50A199DF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E611-B7E8-1EF8-56B0-484BFA8B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release samples were recorded from a real harpsichord</a:t>
            </a:r>
          </a:p>
          <a:p>
            <a:r>
              <a:rPr lang="en-US" dirty="0"/>
              <a:t>Simply trigger the release when the note ends/the key on the controller is lifted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008AF-AC01-2BFA-B12C-13D24ADD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62CB4-6AF8-8E78-FBDB-B701572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41F6A-15A7-243E-1D40-E2119EABE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6" b="20467"/>
          <a:stretch/>
        </p:blipFill>
        <p:spPr>
          <a:xfrm>
            <a:off x="1277867" y="2814562"/>
            <a:ext cx="9097684" cy="2521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562EA-7A4C-2A8E-8100-DE59CA4B0A40}"/>
              </a:ext>
            </a:extLst>
          </p:cNvPr>
          <p:cNvSpPr/>
          <p:nvPr/>
        </p:nvSpPr>
        <p:spPr>
          <a:xfrm>
            <a:off x="4111629" y="2814562"/>
            <a:ext cx="2772981" cy="103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DAAE-9646-153B-EA02-6E7D100E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D9E8-7855-74FB-174E-9471BD47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68896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Precompute the string response </a:t>
            </a:r>
            <a:r>
              <a:rPr lang="en-US" dirty="0"/>
              <a:t>by generating and writing the signal data one point at a time</a:t>
            </a:r>
          </a:p>
          <a:p>
            <a:pPr lvl="1"/>
            <a:r>
              <a:rPr lang="en-US" dirty="0"/>
              <a:t>Implemented in python (shamefully enough)</a:t>
            </a:r>
          </a:p>
          <a:p>
            <a:r>
              <a:rPr lang="en-US" dirty="0"/>
              <a:t>Save harpsichord samples as wav files</a:t>
            </a:r>
          </a:p>
          <a:p>
            <a:pPr lvl="1"/>
            <a:r>
              <a:rPr lang="en-US" dirty="0"/>
              <a:t>Excitation and release signals were taken from the authors’ website</a:t>
            </a:r>
          </a:p>
          <a:p>
            <a:r>
              <a:rPr lang="en-US" dirty="0"/>
              <a:t>Currently, soundbox reverb is approximated using the reverb effect in a commercial DAW</a:t>
            </a:r>
          </a:p>
          <a:p>
            <a:r>
              <a:rPr lang="en-US" dirty="0"/>
              <a:t>Build a </a:t>
            </a:r>
            <a:r>
              <a:rPr lang="en-US" b="1" dirty="0"/>
              <a:t>SF2 standard </a:t>
            </a:r>
            <a:r>
              <a:rPr lang="en-US" b="1" dirty="0" err="1"/>
              <a:t>soundfont</a:t>
            </a:r>
            <a:r>
              <a:rPr lang="en-US" b="1" dirty="0"/>
              <a:t> </a:t>
            </a:r>
            <a:r>
              <a:rPr lang="en-US" dirty="0"/>
              <a:t>in Polyphone for MIDI control</a:t>
            </a:r>
          </a:p>
          <a:p>
            <a:pPr lvl="1"/>
            <a:r>
              <a:rPr lang="en-US" dirty="0"/>
              <a:t>Their method was already real time in 2004, but:</a:t>
            </a:r>
          </a:p>
          <a:p>
            <a:pPr lvl="1"/>
            <a:r>
              <a:rPr lang="en-US" dirty="0"/>
              <a:t>My method promises better portability – can be used by anyone with a midi controller or notation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C5223-06A4-A257-7801-457CC8AF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CA2D9-3CC4-5314-02B3-4055CC36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23E9-994B-FFE9-95D1-1BEBAAEB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 – String Model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07091-14DB-220E-07BB-B87B40D3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DA84A-E284-F14E-6EB1-09B0EE8D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A diagram of a string signal&#10;&#10;Description automatically generated">
            <a:extLst>
              <a:ext uri="{FF2B5EF4-FFF2-40B4-BE49-F238E27FC236}">
                <a16:creationId xmlns:a16="http://schemas.microsoft.com/office/drawing/2014/main" id="{B2D4022A-A196-924D-DBBD-930991B3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82" y="1498158"/>
            <a:ext cx="5382436" cy="42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FB6B-CE4D-7AF2-770E-DF4059C2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Polyphone – Sample Preparation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C4B50-FA8B-5D1B-73EE-29DDF344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7ABCD-CCB6-043A-F25D-8A19A2C6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95905-776D-D10C-5CD5-C0ECBBF4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27" y="1330035"/>
            <a:ext cx="9803946" cy="47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35BC-45D6-A63B-53EE-076F4957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Polyphone – </a:t>
            </a:r>
            <a:r>
              <a:rPr lang="en-US" dirty="0" err="1"/>
              <a:t>Soundfont</a:t>
            </a:r>
            <a:r>
              <a:rPr lang="en-US" dirty="0"/>
              <a:t> Editing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AEBB02-05CD-156B-2208-F0BA3C48A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60" y="1195160"/>
            <a:ext cx="9455680" cy="48820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CCA36-D9B5-E8D1-41B1-AE5B547C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7DB38-C260-C25C-1972-CC29DA20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3B1991-3E97-B74D-958D-52C4E924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Demonstration &amp; Q&amp;A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3590EF6-07EB-604F-BB55-770F9153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702BF46-31EA-F04E-9AC8-5837B280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7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F835-1582-362C-20F6-915AEA16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CD871-A12C-A63E-96A8-FCEC2801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12544-18DA-708C-F099-FC719135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7FA6C-58D0-9CB1-96B3-3D384A31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0035"/>
            <a:ext cx="10668000" cy="43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0ACA6E5-0060-4BC3-BC04-BCFCDE75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 dirty="0"/>
              <a:t>PAGE 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63217-DB6D-7FCF-179D-4D23FA9F0A09}"/>
              </a:ext>
            </a:extLst>
          </p:cNvPr>
          <p:cNvSpPr txBox="1">
            <a:spLocks/>
          </p:cNvSpPr>
          <p:nvPr/>
        </p:nvSpPr>
        <p:spPr>
          <a:xfrm>
            <a:off x="259882" y="1413162"/>
            <a:ext cx="11569729" cy="430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157A7F2-3596-D470-FBB2-CAE70A9A3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1413163"/>
            <a:ext cx="11569729" cy="4595117"/>
          </a:xfrm>
        </p:spPr>
        <p:txBody>
          <a:bodyPr>
            <a:normAutofit/>
          </a:bodyPr>
          <a:lstStyle/>
          <a:p>
            <a:r>
              <a:rPr lang="en-US" dirty="0"/>
              <a:t>We know that the sonic possibilities with digital audio synthesis are endless</a:t>
            </a:r>
          </a:p>
          <a:p>
            <a:r>
              <a:rPr lang="en-US" dirty="0"/>
              <a:t>For this project, I choose to focus on historical instrument synthesis</a:t>
            </a:r>
          </a:p>
          <a:p>
            <a:pPr lvl="1"/>
            <a:r>
              <a:rPr lang="en-US" dirty="0"/>
              <a:t>Harpsichords are:</a:t>
            </a:r>
          </a:p>
          <a:p>
            <a:pPr lvl="2"/>
            <a:r>
              <a:rPr lang="en-US" dirty="0"/>
              <a:t>Rare</a:t>
            </a:r>
          </a:p>
          <a:p>
            <a:pPr lvl="2"/>
            <a:r>
              <a:rPr lang="en-US" dirty="0"/>
              <a:t>Expensive</a:t>
            </a:r>
          </a:p>
          <a:p>
            <a:pPr lvl="2"/>
            <a:r>
              <a:rPr lang="en-US" dirty="0"/>
              <a:t>Fragile</a:t>
            </a:r>
          </a:p>
          <a:p>
            <a:pPr lvl="2"/>
            <a:r>
              <a:rPr lang="en-US" dirty="0"/>
              <a:t>High-maintenance</a:t>
            </a:r>
          </a:p>
          <a:p>
            <a:pPr lvl="2"/>
            <a:r>
              <a:rPr lang="en-US" dirty="0"/>
              <a:t>Hard to transport</a:t>
            </a:r>
          </a:p>
          <a:p>
            <a:pPr lvl="1"/>
            <a:r>
              <a:rPr lang="en-US" dirty="0"/>
              <a:t>But their sound is still crucial in modern music performance!</a:t>
            </a:r>
          </a:p>
        </p:txBody>
      </p:sp>
      <p:pic>
        <p:nvPicPr>
          <p:cNvPr id="8" name="Picture 7" descr="A close-up of a piano&#10;&#10;Description automatically generated">
            <a:extLst>
              <a:ext uri="{FF2B5EF4-FFF2-40B4-BE49-F238E27FC236}">
                <a16:creationId xmlns:a16="http://schemas.microsoft.com/office/drawing/2014/main" id="{616DDA71-1F8F-261B-2F79-9781331482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53" y="2624573"/>
            <a:ext cx="3261486" cy="32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47E23-12A5-FB58-1EC9-D2891FFE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Plucked String Synthesis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AB2E5-E14A-6F3F-2754-2B853BFD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0CA7C-F0C0-916A-7DAF-7AA94CF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615E3817-9A83-BA90-4D0F-1F88BC94C5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can we simulate the sound of a plucked string?</a:t>
                </a:r>
              </a:p>
              <a:p>
                <a:pPr lvl="1"/>
                <a:r>
                  <a:rPr lang="en-US" dirty="0"/>
                  <a:t>The energy (amplitude) of a plucked string undergoes </a:t>
                </a:r>
                <a:r>
                  <a:rPr lang="en-US" b="1" dirty="0"/>
                  <a:t>exponential decay </a:t>
                </a:r>
                <a:r>
                  <a:rPr lang="en-US" dirty="0"/>
                  <a:t>in the time domain</a:t>
                </a:r>
              </a:p>
              <a:p>
                <a:pPr lvl="2"/>
                <a:r>
                  <a:rPr lang="en-US" dirty="0"/>
                  <a:t>This is because, roughly speaking,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𝑏𝑥</m:t>
                        </m:r>
                      </m:sup>
                    </m:sSup>
                  </m:oMath>
                </a14:m>
                <a:r>
                  <a:rPr lang="en-US" dirty="0"/>
                  <a:t> is a solution to the differential equation that relates an oscillating object’s acceleration to its velocity</a:t>
                </a:r>
              </a:p>
              <a:p>
                <a:pPr lvl="2"/>
                <a:r>
                  <a:rPr lang="en-US" dirty="0"/>
                  <a:t>In the frequency domain, this translates to higher frequency partials </a:t>
                </a:r>
                <a:r>
                  <a:rPr lang="en-US" b="1" dirty="0"/>
                  <a:t>decaying faster </a:t>
                </a:r>
                <a:r>
                  <a:rPr lang="en-US" dirty="0"/>
                  <a:t>than lower frequency partials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classic method for capturing this effect is the </a:t>
                </a:r>
                <a:r>
                  <a:rPr lang="en-US" b="1" dirty="0"/>
                  <a:t>Karplus-Strong algorithm </a:t>
                </a:r>
                <a:r>
                  <a:rPr lang="en-US" dirty="0"/>
                  <a:t>(1984)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615E3817-9A83-BA90-4D0F-1F88BC94C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4" t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86D65-7025-942C-0178-3622BB00F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883" y="1421934"/>
                <a:ext cx="11569729" cy="459511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Start with an excitation signal (random noise)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sample y[t]:</a:t>
                </a:r>
              </a:p>
              <a:p>
                <a:pPr marL="854075" lvl="1" indent="-457200">
                  <a:buFont typeface="+mj-lt"/>
                  <a:buAutoNum type="arabicPeriod"/>
                </a:pPr>
                <a:r>
                  <a:rPr lang="en-US" dirty="0"/>
                  <a:t>Put it through a </a:t>
                </a:r>
                <a:r>
                  <a:rPr lang="en-US" b="1" dirty="0"/>
                  <a:t>delay line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𝑓𝑟𝑒𝑞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𝑓𝑟𝑒𝑞</m:t>
                        </m:r>
                      </m:sub>
                    </m:sSub>
                  </m:oMath>
                </a14:m>
                <a:r>
                  <a:rPr lang="en-US" dirty="0"/>
                  <a:t> is the fundamental frequency (Hz)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sample rate (44100)</a:t>
                </a:r>
              </a:p>
              <a:p>
                <a:pPr marL="854075" lvl="1" indent="-457200">
                  <a:buFont typeface="+mj-lt"/>
                  <a:buAutoNum type="arabicPeriod"/>
                </a:pPr>
                <a:r>
                  <a:rPr lang="en-US" dirty="0"/>
                  <a:t>The next sample y[t] is given by averaging y[t – p] with y[t – p – 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86D65-7025-942C-0178-3622BB00F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883" y="1421934"/>
                <a:ext cx="11569729" cy="4595117"/>
              </a:xfrm>
              <a:blipFill>
                <a:blip r:embed="rId2"/>
                <a:stretch>
                  <a:fillRect l="-527" t="-106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EDC19-2B9D-F90F-A649-620696BF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7"/>
          <a:stretch/>
        </p:blipFill>
        <p:spPr>
          <a:xfrm>
            <a:off x="3157251" y="4765227"/>
            <a:ext cx="5338859" cy="15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4917-E5AC-D8FD-498F-2FE30662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4931A-CBCF-FCDA-0A38-3AF1C1C6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675A-C096-2F3D-32D6-4EE838D1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7B631-155A-5619-2FDD-33860748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007"/>
            <a:ext cx="12192000" cy="2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0191-10BA-6255-42A6-7D7AF365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3E40-9225-ED74-3B0D-0F9C87FF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16A1D-18E5-361E-1873-19D58B7D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12E3C-3210-85EE-D2B1-A96A0D2A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2533074"/>
            <a:ext cx="6096001" cy="2077590"/>
          </a:xfrm>
          <a:prstGeom prst="rect">
            <a:avLst/>
          </a:prstGeom>
        </p:spPr>
      </p:pic>
      <p:pic>
        <p:nvPicPr>
          <p:cNvPr id="12" name="Picture 11" descr="A diagram of a string signal&#10;&#10;Description automatically generated">
            <a:extLst>
              <a:ext uri="{FF2B5EF4-FFF2-40B4-BE49-F238E27FC236}">
                <a16:creationId xmlns:a16="http://schemas.microsoft.com/office/drawing/2014/main" id="{06AB65A9-DFD2-7DA5-0606-ECF675570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84" y="1164164"/>
            <a:ext cx="5719294" cy="45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47BF-142A-2C15-917C-6DC6B8D6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Karplus-Strong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D65-7025-942C-0178-3622BB00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Doesn’t sound real</a:t>
            </a:r>
          </a:p>
          <a:p>
            <a:pPr lvl="2"/>
            <a:r>
              <a:rPr lang="en-US" dirty="0"/>
              <a:t>If anything, it sounds more like a guitar than a harpsichord</a:t>
            </a:r>
          </a:p>
          <a:p>
            <a:pPr lvl="1"/>
            <a:r>
              <a:rPr lang="en-US" dirty="0"/>
              <a:t>The harpsichord’s frequency profile is more complex than what we get from Karplus-Strong synthesis</a:t>
            </a:r>
          </a:p>
          <a:p>
            <a:pPr lvl="2"/>
            <a:r>
              <a:rPr lang="en-US" dirty="0"/>
              <a:t>In its original form, there aren’t enough parameters to modify the sound</a:t>
            </a:r>
          </a:p>
          <a:p>
            <a:pPr lvl="1"/>
            <a:r>
              <a:rPr lang="en-US" dirty="0"/>
              <a:t>A noise burst is not a physically correct excitation signal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91168-FDC4-4B22-4EA1-202E59C2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Precomputed Harpsichord Synthesis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8CF1E-79DC-5286-0976-8B16F313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9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2118"/>
  <p:tag name="ORIGINALWIDTH" val="3220.847"/>
  <p:tag name="OUTPUTTYPE" val="PNG"/>
  <p:tag name="IGUANATEXVERSION" val="160"/>
  <p:tag name="LATEXADDIN" val="\documentclass{article}&#10;\usepackage{amsmath}&#10;\pagestyle{empty}&#10;\begin{document}&#10;&#10;$$\Rightarrow \frac{Y(z)}{X(z)} = b \frac{r + z^{-R}}{1 + az^{-1}} \Rightarrow Y(z)(1 + az^{-1}) = b(r + z^{-R})X(z) $$&#10;&#10;&#10;\end{document}"/>
  <p:tag name="IGUANATEXSIZE" val="24"/>
  <p:tag name="IGUANATEXCURSOR" val="17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2151.481"/>
  <p:tag name="OUTPUTTYPE" val="PNG"/>
  <p:tag name="IGUANATEXVERSION" val="160"/>
  <p:tag name="LATEXADDIN" val="\documentclass{article}&#10;\usepackage{amsmath}&#10;\pagestyle{empty}&#10;\begin{document}&#10;&#10;$$\Rightarrow y[n] + ay[n-1] = brx[n] + bx[n - R]$$&#10;$$\Rightarrow y[n] = brx[n] + bx[n - R] - ay[n-1]$$&#10;&#10;&#10;\end{document}"/>
  <p:tag name="IGUANATEXSIZE" val="24"/>
  <p:tag name="IGUANATEXCURSOR" val="15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98.988"/>
  <p:tag name="OUTPUTTYPE" val="PNG"/>
  <p:tag name="IGUANATEXVERSION" val="160"/>
  <p:tag name="LATEXADDIN" val="\documentclass{article}&#10;\usepackage{amsmath}&#10;\pagestyle{empty}&#10;\begin{document}&#10;&#10;$$\Rightarrow l[n] = brx[n] + bx[n - R] - al[n-1]$$&#10;&#10;&#10;\end{document}"/>
  <p:tag name="IGUANATEXSIZE" val="24"/>
  <p:tag name="IGUANATEXCURSOR" val="1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4.2294"/>
  <p:tag name="OUTPUTTYPE" val="PNG"/>
  <p:tag name="IGUANATEXVERSION" val="160"/>
  <p:tag name="LATEXADDIN" val="\documentclass{article}&#10;\usepackage{amsmath}&#10;\pagestyle{empty}&#10;\begin{document}&#10;&#10;$$l[n]$$&#10;&#10;&#10;\end{document}"/>
  <p:tag name="IGUANATEXSIZE" val="24"/>
  <p:tag name="IGUANATEXCURSOR" val="8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8" ma:contentTypeDescription="Create a new document." ma:contentTypeScope="" ma:versionID="e8f3f562056a22ae9893f98fb864f43a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1923fb297802a2b8ad748ba491dbb62d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872B71-D755-4F37-A46B-CBCA3B1E71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123D8BA-BF71-40AF-A59F-298BE299A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646F6D-09DE-4520-A6FC-F9F020D811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waterloo_powerpoint_template_16-9_widescreen</Template>
  <TotalTime>8131</TotalTime>
  <Words>1058</Words>
  <Application>Microsoft Office PowerPoint</Application>
  <PresentationFormat>Widescreen</PresentationFormat>
  <Paragraphs>165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Barlow Condensed</vt:lpstr>
      <vt:lpstr>Calibri</vt:lpstr>
      <vt:lpstr>Cambria Math</vt:lpstr>
      <vt:lpstr>Georgia</vt:lpstr>
      <vt:lpstr>Verdana</vt:lpstr>
      <vt:lpstr>Wingdings</vt:lpstr>
      <vt:lpstr>UofWaterloo_WhiteBkgrd</vt:lpstr>
      <vt:lpstr>Precomputed Harpsichord Synthesis using a Physically-Inspired Signal Processing Framework after Valimaki et al. [2004]</vt:lpstr>
      <vt:lpstr>Background</vt:lpstr>
      <vt:lpstr>Background</vt:lpstr>
      <vt:lpstr>Motivation</vt:lpstr>
      <vt:lpstr>Background – Plucked String Synthesis</vt:lpstr>
      <vt:lpstr>Karplus-Strong Algorithm</vt:lpstr>
      <vt:lpstr>Karplus-Strong Algorithm</vt:lpstr>
      <vt:lpstr>Karplus-Strong Algorithm</vt:lpstr>
      <vt:lpstr>Karplus-Strong Algorithm</vt:lpstr>
      <vt:lpstr>Valimaki et al. - Overview</vt:lpstr>
      <vt:lpstr>Schematic of Harpsichord Model</vt:lpstr>
      <vt:lpstr>Excitation Signal</vt:lpstr>
      <vt:lpstr>String Filter</vt:lpstr>
      <vt:lpstr>String Filter – Block Diagram</vt:lpstr>
      <vt:lpstr>String Filter – Signal Processing Derivations</vt:lpstr>
      <vt:lpstr>String Filter – Signal Processing Derivations</vt:lpstr>
      <vt:lpstr>String Filter – Signal Processing Derivations</vt:lpstr>
      <vt:lpstr>Effect of Loss Filter</vt:lpstr>
      <vt:lpstr>Effect of Loss Filter</vt:lpstr>
      <vt:lpstr>String Filter – Signal Processing Derivations</vt:lpstr>
      <vt:lpstr>Soundbox Reverb</vt:lpstr>
      <vt:lpstr>Key Release</vt:lpstr>
      <vt:lpstr>Our Implementation</vt:lpstr>
      <vt:lpstr>Our Implementation – String Model Results</vt:lpstr>
      <vt:lpstr>Polyphone – Sample Preparation</vt:lpstr>
      <vt:lpstr>Polyphone – Soundfont Editing</vt:lpstr>
      <vt:lpstr>Demonstration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Harpsichord Synthesis (after Valimaki et al. 2004)</dc:title>
  <dc:creator>Zane Z Wang</dc:creator>
  <cp:lastModifiedBy>Zane Zhang Wang</cp:lastModifiedBy>
  <cp:revision>53</cp:revision>
  <dcterms:created xsi:type="dcterms:W3CDTF">2024-02-04T07:18:16Z</dcterms:created>
  <dcterms:modified xsi:type="dcterms:W3CDTF">2024-11-12T01:35:09Z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